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707"/>
  </p:normalViewPr>
  <p:slideViewPr>
    <p:cSldViewPr snapToGrid="0" snapToObjects="1">
      <p:cViewPr>
        <p:scale>
          <a:sx n="89" d="100"/>
          <a:sy n="89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A0264-1D9B-924E-B9F4-F9E7D955CE4B}" type="datetimeFigureOut">
              <a:rPr lang="en-US" smtClean="0"/>
              <a:t>3/30/18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18CDD-4DDC-7041-981E-F999B0FB04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8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818CDD-4DDC-7041-981E-F999B0FB046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44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A4BD8-82EF-F143-8D51-8C4DFCC0C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BCA3ED-F0F0-7E4B-8AE5-8061AED0E3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15198-F426-E346-8D6B-2103F94C4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4D05-A529-AD4E-A0C7-800CDDFD8D89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727812-9C5F-2B4D-BB87-97FF8ED1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237E7-1968-2246-84E6-62E46BE19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EF5AC-CA05-BF4E-9F0F-EF127D93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52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271E7-A9E6-5F4A-A2A7-95B8014BE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0A5AD1-4B7B-E34F-8F58-757C5ABE5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08823-F2B8-B74C-8A35-DD2C96DE2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4D05-A529-AD4E-A0C7-800CDDFD8D89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C084C-601E-D442-8113-B8EEE510B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43EAE-C441-E540-AC37-E1AFA8E71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EF5AC-CA05-BF4E-9F0F-EF127D93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9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1054BB-2C14-A044-94D4-EC5F415BA0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461171-CE47-0345-AD3F-8DAC8D087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B4908-9B56-784B-AFB8-AD3BC0979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4D05-A529-AD4E-A0C7-800CDDFD8D89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FC14A-0944-7F40-AFA2-07AAA5141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972BB-B415-F447-84AF-083300F2C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EF5AC-CA05-BF4E-9F0F-EF127D93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75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BE9DF-3243-9540-8A6E-0DF60FDD7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C343B-1144-0940-8C39-A8F08DE14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14577-F755-3249-8EE3-83DAF1D54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4D05-A529-AD4E-A0C7-800CDDFD8D89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256CB-1134-1D48-BDA2-879443F6B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B02FF-C3B4-5948-AE5F-06B3ACD2D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EF5AC-CA05-BF4E-9F0F-EF127D93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18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1DD93-CF29-2042-B686-E8B9F7386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B3548-53BA-D04D-A3D9-390C6104B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68558-C92D-5A49-90BE-FAE7520F0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4D05-A529-AD4E-A0C7-800CDDFD8D89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AE754-BB62-1046-B206-1D4F1E0C4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13792-A46C-3441-9357-1BADC5588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EF5AC-CA05-BF4E-9F0F-EF127D93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14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35AC1-3A0C-2344-A3F4-70C27052A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12148-9D3E-5941-A7F5-730D003F14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6A2750-ADBA-6C49-91AA-13710D680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31141-C12F-BA4E-80D8-5AE8A7CD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4D05-A529-AD4E-A0C7-800CDDFD8D89}" type="datetimeFigureOut">
              <a:rPr lang="en-US" smtClean="0"/>
              <a:t>3/30/18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332C6-5AA0-594B-A04E-78065478C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EDC65C-9712-3D41-8B66-48896878C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EF5AC-CA05-BF4E-9F0F-EF127D93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00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CB740-72E1-F740-A214-4A392E38B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AFBBDD-2673-5C4F-9E00-E4A268DB8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8A703-30E8-4242-BECA-6B3BE5150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E8705D-F607-E945-8FFD-A9F9D65DD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89488D-B9AD-1C4D-BA6C-A379A632C6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CF2E9C-D48F-B142-8F97-44895CE06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4D05-A529-AD4E-A0C7-800CDDFD8D89}" type="datetimeFigureOut">
              <a:rPr lang="en-US" smtClean="0"/>
              <a:t>3/30/18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2E98F9-B9E7-6C42-9497-71BD60CE8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82AF04-4C7B-E14B-A985-F382598A0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EF5AC-CA05-BF4E-9F0F-EF127D93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2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5A84F-79CF-034A-A2B4-869748669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D08ED1-CC29-314D-95CD-FD9FEEEA3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4D05-A529-AD4E-A0C7-800CDDFD8D89}" type="datetimeFigureOut">
              <a:rPr lang="en-US" smtClean="0"/>
              <a:t>3/30/18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0A5E5-91BF-FF46-BFC4-E71ECD859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8C09C4-19B9-BB44-A8BF-E15A5877D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EF5AC-CA05-BF4E-9F0F-EF127D93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78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2FE87F-DCBB-274C-AD1F-7294ACD6F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4D05-A529-AD4E-A0C7-800CDDFD8D89}" type="datetimeFigureOut">
              <a:rPr lang="en-US" smtClean="0"/>
              <a:t>3/30/18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A53123-DEBB-EC41-8C0C-373F01B0B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F6EF5-E5F1-4C4F-9911-CD596A8A0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EF5AC-CA05-BF4E-9F0F-EF127D93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32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2D77-2F22-064A-B84F-48CB55882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2A9EE-C0A8-6446-A156-A5A08AFE7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3F097A-C304-0F47-AF5C-579922BF0E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5D011-A124-DE4A-87B5-BA15C7CDE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4D05-A529-AD4E-A0C7-800CDDFD8D89}" type="datetimeFigureOut">
              <a:rPr lang="en-US" smtClean="0"/>
              <a:t>3/30/18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D242FE-DB8E-124D-853D-416FF6A8C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956EDD-DC30-FB4C-950F-273FB363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EF5AC-CA05-BF4E-9F0F-EF127D93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53B00-6826-3C44-931B-0C6E81624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FB5746-59C7-1D40-8E7B-1EC55B7B82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74C1AA-1559-A74B-9747-28DE489180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DAE15B-0D47-2348-8DF6-BEA5C892E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C4D05-A529-AD4E-A0C7-800CDDFD8D89}" type="datetimeFigureOut">
              <a:rPr lang="en-US" smtClean="0"/>
              <a:t>3/30/18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9DCA1-9B2F-1444-AEA2-85513383D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A3D013-BDB2-6F44-9168-0456B5D67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EF5AC-CA05-BF4E-9F0F-EF127D93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82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8E011E-CD60-6041-B1D1-2D362C334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A01FF-581E-A140-AB0D-AA174B9EB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07FB3-BD89-F549-B06B-E2D38997AF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C4D05-A529-AD4E-A0C7-800CDDFD8D89}" type="datetimeFigureOut">
              <a:rPr lang="en-US" smtClean="0"/>
              <a:t>3/30/18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72ED6-EB62-F041-B117-EC00D0A8C2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91F5B-1B3B-1D45-832E-C57F1E8879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EF5AC-CA05-BF4E-9F0F-EF127D934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7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(null)"/><Relationship Id="rId2" Type="http://schemas.openxmlformats.org/officeDocument/2006/relationships/image" Target="../media/image7.(null)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(null)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498D33-63A0-0A4E-83F4-36000D9762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/>
          </a:blip>
          <a:srcRect t="2671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F177E4-C775-A74E-89CB-B39CAE2A7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9408"/>
            <a:ext cx="9144000" cy="2900518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 Lyman Continuum-bright Quasar at Redshift z = 2.59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17785C-AEC6-9C43-A65E-8F3D5759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59358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Cameron White, Brent Smith, and </a:t>
            </a:r>
            <a:r>
              <a:rPr lang="en-US" dirty="0" err="1">
                <a:solidFill>
                  <a:srgbClr val="FFFFF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Rogier</a:t>
            </a:r>
            <a:r>
              <a:rPr lang="en-US" dirty="0">
                <a:solidFill>
                  <a:srgbClr val="FFFFF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Windhorst</a:t>
            </a:r>
            <a:endParaRPr lang="en-US" dirty="0">
              <a:solidFill>
                <a:srgbClr val="FFFFFF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42F82F-3E7C-9140-AB59-65055C84F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3" y="4553045"/>
            <a:ext cx="3477659" cy="21112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9AE9C6-7169-7842-BBF7-D725265C9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0147" y="4221309"/>
            <a:ext cx="2371853" cy="2443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15328-5350-7843-93E0-F99D4E1866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3526" y="5044353"/>
            <a:ext cx="4842206" cy="153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01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7EDFB9-5FDC-2941-AA31-84CAC7D41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/>
          </a:blip>
          <a:srcRect t="26710"/>
          <a:stretch/>
        </p:blipFill>
        <p:spPr>
          <a:xfrm>
            <a:off x="0" y="13494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051B36-FA59-6D43-9FD4-D4F3850A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0" y="277971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40847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D03F655-C700-174F-9D9A-5A571762F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0" r="25545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AE3B36-C335-2643-BF3C-A371DC753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What is a Quasar?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CE8FE-D3A8-EE41-8319-4898C7EF3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Extremely hot, rapidly accreting disk of matter around galaxy’s central super-massive black hole (SMBH)</a:t>
            </a:r>
          </a:p>
          <a:p>
            <a:pPr marL="0" indent="0">
              <a:buNone/>
            </a:pPr>
            <a:endParaRPr lang="en-US" sz="18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marL="0" indent="0">
              <a:buNone/>
            </a:pPr>
            <a:endParaRPr lang="en-US" sz="18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r>
              <a:rPr lang="en-US" sz="18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Among the brightest objects in the Universe</a:t>
            </a:r>
          </a:p>
        </p:txBody>
      </p:sp>
    </p:spTree>
    <p:extLst>
      <p:ext uri="{BB962C8B-B14F-4D97-AF65-F5344CB8AC3E}">
        <p14:creationId xmlns:p14="http://schemas.microsoft.com/office/powerpoint/2010/main" val="3876848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FD8EB-075F-2B45-B556-34117752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240"/>
            <a:ext cx="10515600" cy="94116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Lyman Continuum Radiation and Reionization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72CE6-C40B-4B4A-8BB3-2922119E3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0611"/>
            <a:ext cx="10515600" cy="2200104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Reionization:</a:t>
            </a:r>
          </a:p>
          <a:p>
            <a:pPr lvl="1"/>
            <a:r>
              <a:rPr lang="en-US" sz="18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Several hundred thousand years after the Big Bang, stars and galaxies formed and began to ionize the mostly neutral intergalactic medium (IGM)</a:t>
            </a:r>
          </a:p>
          <a:p>
            <a:pPr lvl="1"/>
            <a:r>
              <a:rPr lang="en-US" sz="18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IGM completely ionized by </a:t>
            </a:r>
            <a:r>
              <a:rPr lang="en-US" sz="18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~</a:t>
            </a:r>
            <a:r>
              <a:rPr lang="en-US" sz="18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1 billion years after Big Bang</a:t>
            </a:r>
          </a:p>
          <a:p>
            <a:r>
              <a:rPr lang="en-US" sz="2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Lyman continuum (LyC):</a:t>
            </a:r>
          </a:p>
          <a:p>
            <a:pPr lvl="1"/>
            <a:r>
              <a:rPr lang="en-US" sz="18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Photons with sufficient energy to ionize Hydrogen in the ground state (𝜆 ≤ 912 </a:t>
            </a:r>
            <a:r>
              <a:rPr lang="en-US" sz="18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Å</a:t>
            </a:r>
            <a:r>
              <a:rPr lang="en-US" sz="18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)</a:t>
            </a:r>
          </a:p>
          <a:p>
            <a:pPr lvl="1"/>
            <a:r>
              <a:rPr lang="en-US" sz="18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Typically does not escape galaxies due to absorption by Hydrogen in and around host galaxy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04CCBD-EC02-154A-A27C-DEED356E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65714"/>
            <a:ext cx="12192000" cy="35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89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31A29-8917-E641-8B06-A3789BF0E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43" y="365125"/>
            <a:ext cx="10891157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Target Selection &amp;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0C85F-8EF5-494C-8E33-D60B6575A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643" y="1859778"/>
            <a:ext cx="5661932" cy="4351338"/>
          </a:xfrm>
        </p:spPr>
        <p:txBody>
          <a:bodyPr/>
          <a:lstStyle/>
          <a:p>
            <a:r>
              <a:rPr lang="en-US" sz="24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Selected as part of larger search for potential LyC emitters in GOODS North field</a:t>
            </a:r>
          </a:p>
          <a:p>
            <a:pPr lvl="1"/>
            <a:r>
              <a:rPr lang="en-US" sz="20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Matched Hubble Space Telescope (HST) UV images with catalogs of optical spectra to ensure reliable redshift</a:t>
            </a:r>
          </a:p>
          <a:p>
            <a:endParaRPr lang="en-US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D705CC-E4BE-D743-8318-BD9B1381E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43" y="4369131"/>
            <a:ext cx="11266714" cy="175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F3431-ECB5-514D-AA7F-6F7E7146B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929" y="20663"/>
            <a:ext cx="5011499" cy="37695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5A626F-7269-C742-A446-C0E5AC2D4660}"/>
              </a:ext>
            </a:extLst>
          </p:cNvPr>
          <p:cNvSpPr txBox="1"/>
          <p:nvPr/>
        </p:nvSpPr>
        <p:spPr>
          <a:xfrm>
            <a:off x="462643" y="6050481"/>
            <a:ext cx="111877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Figure 2: </a:t>
            </a:r>
            <a:r>
              <a:rPr lang="en-US" sz="14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HST WFC3/UVIS, ACS/WFC, and WFC3/IR images of quasar SDSS J123622.93+621526.6. LyC detection is seen in F275W</a:t>
            </a:r>
            <a:r>
              <a:rPr lang="en-US" sz="1400" u="none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(purple). These images were obtained from the HDUV, GOODS-N, and CANDELS surveys (Naidu et al. 2017, </a:t>
            </a:r>
            <a:r>
              <a:rPr lang="en-US" sz="14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Giavalisco</a:t>
            </a:r>
            <a:r>
              <a:rPr lang="en-US" sz="14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et al. 2004, and </a:t>
            </a:r>
            <a:r>
              <a:rPr lang="en-US" sz="14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Grogin</a:t>
            </a:r>
            <a:r>
              <a:rPr lang="en-US" sz="14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et al. 2011 respectively</a:t>
            </a:r>
            <a:r>
              <a:rPr lang="en-US" sz="1400" u="none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)</a:t>
            </a:r>
          </a:p>
          <a:p>
            <a:pPr algn="just"/>
            <a:endParaRPr lang="en-US" sz="1400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62D6D9-5676-9E46-9A76-EE2D5FB8163A}"/>
              </a:ext>
            </a:extLst>
          </p:cNvPr>
          <p:cNvSpPr txBox="1"/>
          <p:nvPr/>
        </p:nvSpPr>
        <p:spPr>
          <a:xfrm>
            <a:off x="755377" y="4635618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LyC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D5D9BD6-6581-3D42-A81E-68CF9D89EE04}"/>
              </a:ext>
            </a:extLst>
          </p:cNvPr>
          <p:cNvCxnSpPr>
            <a:cxnSpLocks/>
          </p:cNvCxnSpPr>
          <p:nvPr/>
        </p:nvCxnSpPr>
        <p:spPr>
          <a:xfrm>
            <a:off x="1065477" y="4945714"/>
            <a:ext cx="310098" cy="241513"/>
          </a:xfrm>
          <a:prstGeom prst="straightConnector1">
            <a:avLst/>
          </a:prstGeom>
          <a:ln w="158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4730047-61AF-A74E-8ADF-AA76D1D165D9}"/>
              </a:ext>
            </a:extLst>
          </p:cNvPr>
          <p:cNvSpPr txBox="1"/>
          <p:nvPr/>
        </p:nvSpPr>
        <p:spPr>
          <a:xfrm>
            <a:off x="6638929" y="3697152"/>
            <a:ext cx="50114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Figure 1: </a:t>
            </a:r>
            <a:r>
              <a:rPr lang="en-US" sz="14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Rest-frame UV spectrum of quasar SDSS J123622.93+621526.6 obtained from the SDSS-III BOSS survey (</a:t>
            </a:r>
            <a:r>
              <a:rPr lang="en-US" sz="14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Ahn</a:t>
            </a:r>
            <a:r>
              <a:rPr lang="en-US" sz="14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et al. 2012).</a:t>
            </a:r>
          </a:p>
        </p:txBody>
      </p:sp>
    </p:spTree>
    <p:extLst>
      <p:ext uri="{BB962C8B-B14F-4D97-AF65-F5344CB8AC3E}">
        <p14:creationId xmlns:p14="http://schemas.microsoft.com/office/powerpoint/2010/main" val="878089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83184-B7C3-2641-8873-606C4E51C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Lyman Continuum Escape Fraction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17D30-C1C0-A942-9CD1-242E0F8DC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191992" cy="315249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Defined as fraction of LyC photons that escape into IGM (and thus contribute to Reionization!)</a:t>
            </a:r>
          </a:p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Calculated by taking the ratio of observed LyC flux to (modeled) intrinsic LyC emission</a:t>
            </a:r>
          </a:p>
          <a:p>
            <a:pPr lvl="1"/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Toughest part is modeling intrinsic emission, but this can be approximated by a power law: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9D3000F-8CA7-E542-9460-951C70D212E2}"/>
                  </a:ext>
                </a:extLst>
              </p:cNvPr>
              <p:cNvSpPr/>
              <p:nvPr/>
            </p:nvSpPr>
            <p:spPr>
              <a:xfrm>
                <a:off x="1780547" y="5052430"/>
                <a:ext cx="4315453" cy="9848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𝑒𝑠𝑐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𝐿𝑦𝐶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𝐿𝑦𝐶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𝑜𝑏𝑠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𝐿𝑦𝐶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𝑖𝑛𝑡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𝐿𝑦𝐶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𝑖𝑛𝑡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sup>
                    </m:sSup>
                  </m:oMath>
                </a14:m>
                <a:endParaRPr lang="en-US" sz="2800" dirty="0"/>
              </a:p>
            </p:txBody>
          </p:sp>
        </mc:Choice>
        <mc:Fallback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49D3000F-8CA7-E542-9460-951C70D212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547" y="5052430"/>
                <a:ext cx="4315453" cy="984821"/>
              </a:xfrm>
              <a:prstGeom prst="rect">
                <a:avLst/>
              </a:prstGeom>
              <a:blipFill>
                <a:blip r:embed="rId2"/>
                <a:stretch>
                  <a:fillRect l="-1466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6C751CD5-802E-DC46-9855-7EC0E8A1A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0193" y="1265411"/>
            <a:ext cx="4935970" cy="3712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FF6169-29D3-3543-8F94-37FBB7B504D0}"/>
              </a:ext>
            </a:extLst>
          </p:cNvPr>
          <p:cNvSpPr txBox="1"/>
          <p:nvPr/>
        </p:nvSpPr>
        <p:spPr>
          <a:xfrm>
            <a:off x="7030193" y="4978119"/>
            <a:ext cx="493597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Figure 3:</a:t>
            </a:r>
            <a:r>
              <a:rPr lang="en-US" sz="14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Our</a:t>
            </a:r>
            <a:r>
              <a:rPr lang="en-US" sz="1400" b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</a:t>
            </a:r>
            <a:r>
              <a:rPr lang="en-US" sz="14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broken power-law continuum model before IGM correction, plotted alongside HST photometry points, BOSS spectrum, and F275W filter curve (black). The LyC slope was obtained from an existing CDFN X-ray spectrum (Alexander et al. 2003) and extrapolated to UV (Telfer et al. 2002). The UVC slope was obtained by fitting a power-law to the BOSS spectrum.</a:t>
            </a:r>
          </a:p>
        </p:txBody>
      </p:sp>
    </p:spTree>
    <p:extLst>
      <p:ext uri="{BB962C8B-B14F-4D97-AF65-F5344CB8AC3E}">
        <p14:creationId xmlns:p14="http://schemas.microsoft.com/office/powerpoint/2010/main" val="4150957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78343-12A4-234C-896E-325FEE92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746"/>
            <a:ext cx="10515600" cy="1325563"/>
          </a:xfrm>
        </p:spPr>
        <p:txBody>
          <a:bodyPr/>
          <a:lstStyle/>
          <a:p>
            <a:r>
              <a:rPr lang="en-US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SMBH Parameter Estimation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247400-0F05-FF48-92B0-0559C88499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64366"/>
                <a:ext cx="5946573" cy="4883933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We seek to characterize the central SMBH in search of some explanation for the (presumably) high LyC escape fraction.</a:t>
                </a:r>
              </a:p>
              <a:p>
                <a:r>
                  <a:rPr lang="en-US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Mass estimated using C</a:t>
                </a:r>
                <a:r>
                  <a:rPr lang="en-US" sz="16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IV</a:t>
                </a:r>
                <a:r>
                  <a:rPr lang="en-US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emission line profile (</a:t>
                </a:r>
                <a:r>
                  <a:rPr lang="en-US" sz="2000" dirty="0" err="1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Vestergaard</a:t>
                </a:r>
                <a:r>
                  <a:rPr lang="en-US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&amp; Peterson et al. 2006)</a:t>
                </a:r>
              </a:p>
              <a:p>
                <a:r>
                  <a:rPr lang="en-US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Eddington Ratio (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):</a:t>
                </a:r>
              </a:p>
              <a:p>
                <a:pPr lvl="1"/>
                <a:r>
                  <a:rPr lang="en-US" sz="18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Ratio of observed luminosity to max possible luminosity given some mass and assuming spherical accretion</a:t>
                </a:r>
              </a:p>
              <a:p>
                <a:r>
                  <a:rPr lang="en-US" sz="20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Accretion rate and Bolometric luminosity:</a:t>
                </a:r>
              </a:p>
              <a:p>
                <a:pPr marL="457200" lvl="1" indent="0">
                  <a:buNone/>
                </a:pPr>
                <a:endParaRPr lang="en-US" sz="100" dirty="0">
                  <a:latin typeface="CMU Serif Roman" panose="02000603000000000000" pitchFamily="2" charset="0"/>
                  <a:ea typeface="CMU Serif Roman" panose="02000603000000000000" pitchFamily="2" charset="0"/>
                  <a:cs typeface="CMU Serif Roman" panose="02000603000000000000" pitchFamily="2" charset="0"/>
                </a:endParaRPr>
              </a:p>
              <a:p>
                <a:pPr lvl="1"/>
                <a:r>
                  <a:rPr lang="en-US" sz="18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Bolometric luminosity estimated using tabular data from </a:t>
                </a:r>
                <a:r>
                  <a:rPr lang="en-US" sz="1800" dirty="0" err="1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Runnoe</a:t>
                </a:r>
                <a:r>
                  <a:rPr lang="en-US" sz="18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 et al. 2012</a:t>
                </a:r>
              </a:p>
              <a:p>
                <a:pPr marL="457200" lvl="1" indent="0">
                  <a:buNone/>
                </a:pPr>
                <a:endParaRPr lang="en-US" sz="600" dirty="0"/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acc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𝑏𝑜𝑙</m:t>
                            </m:r>
                          </m:sub>
                        </m:sSub>
                      </m:num>
                      <m:den>
                        <m:r>
                          <a:rPr lang="en-US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  <m:sSup>
                          <m:sSupPr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000" dirty="0"/>
                  <a:t>   </a:t>
                </a:r>
                <a:r>
                  <a:rPr lang="en-US" sz="18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(for quasars, 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~0.1</m:t>
                    </m:r>
                  </m:oMath>
                </a14:m>
                <a:r>
                  <a:rPr lang="en-US" sz="1800" dirty="0">
                    <a:latin typeface="CMU Serif Roman" panose="02000603000000000000" pitchFamily="2" charset="0"/>
                    <a:ea typeface="CMU Serif Roman" panose="02000603000000000000" pitchFamily="2" charset="0"/>
                    <a:cs typeface="CMU Serif Roman" panose="02000603000000000000" pitchFamily="2" charset="0"/>
                  </a:rPr>
                  <a:t>)</a:t>
                </a:r>
              </a:p>
              <a:p>
                <a:pPr marL="457200" lvl="1" indent="0">
                  <a:buNone/>
                </a:pPr>
                <a:endParaRPr lang="en-US" sz="1800" dirty="0"/>
              </a:p>
              <a:p>
                <a:pPr marL="457200" lvl="1" indent="0">
                  <a:buNone/>
                </a:pPr>
                <a:endParaRPr lang="en-US" sz="300" dirty="0"/>
              </a:p>
              <a:p>
                <a:pPr marL="457200" lvl="1" indent="0">
                  <a:buNone/>
                </a:pPr>
                <a:endParaRPr lang="en-US" sz="1800" dirty="0"/>
              </a:p>
              <a:p>
                <a:pPr marL="457200" lvl="1" indent="0">
                  <a:buNone/>
                </a:pPr>
                <a:endParaRPr lang="en-US" sz="180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247400-0F05-FF48-92B0-0559C88499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64366"/>
                <a:ext cx="5946573" cy="4883933"/>
              </a:xfrm>
              <a:blipFill>
                <a:blip r:embed="rId3"/>
                <a:stretch>
                  <a:fillRect l="-853" t="-1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EBC80B6-7B0C-9D49-87F3-FFA675D4E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986" y="1080802"/>
            <a:ext cx="5407227" cy="4067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71E811-A9CF-BE4D-A17F-0E22CE4DAABF}"/>
              </a:ext>
            </a:extLst>
          </p:cNvPr>
          <p:cNvSpPr txBox="1"/>
          <p:nvPr/>
        </p:nvSpPr>
        <p:spPr>
          <a:xfrm>
            <a:off x="6683987" y="5147977"/>
            <a:ext cx="5252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Figure 4: 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Gauss-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Hermite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polynomial fit to C</a:t>
            </a:r>
            <a:r>
              <a:rPr lang="en-US" sz="12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IV</a:t>
            </a:r>
            <a:r>
              <a:rPr lang="en-US" sz="14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emission line seen in BOSS spectrum. The SMBH mass was estimated by extracting the line’s width and 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blueshift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(</a:t>
            </a:r>
            <a:r>
              <a:rPr lang="en-US" sz="1600" dirty="0" err="1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Coatman</a:t>
            </a:r>
            <a:r>
              <a:rPr lang="en-US" sz="1600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et al. 2017)</a:t>
            </a:r>
          </a:p>
        </p:txBody>
      </p:sp>
    </p:spTree>
    <p:extLst>
      <p:ext uri="{BB962C8B-B14F-4D97-AF65-F5344CB8AC3E}">
        <p14:creationId xmlns:p14="http://schemas.microsoft.com/office/powerpoint/2010/main" val="4151017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F12C26-AECB-E34C-9102-6735E82EBE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/>
          </a:blip>
          <a:srcRect t="26710"/>
          <a:stretch/>
        </p:blipFill>
        <p:spPr>
          <a:xfrm>
            <a:off x="0" y="13494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04D15B-07BF-DC4A-8A11-F3A588F01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Results and Future 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D6B0E9-EF2B-384E-8335-8FA2CFCEF7ED}"/>
              </a:ext>
            </a:extLst>
          </p:cNvPr>
          <p:cNvSpPr/>
          <p:nvPr/>
        </p:nvSpPr>
        <p:spPr>
          <a:xfrm>
            <a:off x="838199" y="4229063"/>
            <a:ext cx="105156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Moving forward…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Apply IGM corrections to our model, calculate the LyC escape fraction, and finish drafting our manuscript for submission to the Astrophysical Journal Letters</a:t>
            </a:r>
            <a:endParaRPr lang="en-US" sz="2400" dirty="0">
              <a:solidFill>
                <a:schemeClr val="bg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AA0C3C-CE4E-A041-AF2F-FCE5220FFF3F}"/>
              </a:ext>
            </a:extLst>
          </p:cNvPr>
          <p:cNvSpPr txBox="1"/>
          <p:nvPr/>
        </p:nvSpPr>
        <p:spPr>
          <a:xfrm>
            <a:off x="1857595" y="1888783"/>
            <a:ext cx="923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Table 1: </a:t>
            </a:r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Summary of results obtained from modeling quasar SDSS J123622.93+621526.6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Content Placeholder 9">
                <a:extLst>
                  <a:ext uri="{FF2B5EF4-FFF2-40B4-BE49-F238E27FC236}">
                    <a16:creationId xmlns:a16="http://schemas.microsoft.com/office/drawing/2014/main" id="{ABC6DF06-E119-F84F-828F-CF910E4A11B3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88001728"/>
                  </p:ext>
                </p:extLst>
              </p:nvPr>
            </p:nvGraphicFramePr>
            <p:xfrm>
              <a:off x="838200" y="2364328"/>
              <a:ext cx="10515600" cy="1329881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752600">
                      <a:extLst>
                        <a:ext uri="{9D8B030D-6E8A-4147-A177-3AD203B41FA5}">
                          <a16:colId xmlns:a16="http://schemas.microsoft.com/office/drawing/2014/main" val="2540214312"/>
                        </a:ext>
                      </a:extLst>
                    </a:gridCol>
                    <a:gridCol w="1752600">
                      <a:extLst>
                        <a:ext uri="{9D8B030D-6E8A-4147-A177-3AD203B41FA5}">
                          <a16:colId xmlns:a16="http://schemas.microsoft.com/office/drawing/2014/main" val="1170027886"/>
                        </a:ext>
                      </a:extLst>
                    </a:gridCol>
                    <a:gridCol w="1752600">
                      <a:extLst>
                        <a:ext uri="{9D8B030D-6E8A-4147-A177-3AD203B41FA5}">
                          <a16:colId xmlns:a16="http://schemas.microsoft.com/office/drawing/2014/main" val="2121181742"/>
                        </a:ext>
                      </a:extLst>
                    </a:gridCol>
                    <a:gridCol w="1752600">
                      <a:extLst>
                        <a:ext uri="{9D8B030D-6E8A-4147-A177-3AD203B41FA5}">
                          <a16:colId xmlns:a16="http://schemas.microsoft.com/office/drawing/2014/main" val="1430877429"/>
                        </a:ext>
                      </a:extLst>
                    </a:gridCol>
                    <a:gridCol w="1752600">
                      <a:extLst>
                        <a:ext uri="{9D8B030D-6E8A-4147-A177-3AD203B41FA5}">
                          <a16:colId xmlns:a16="http://schemas.microsoft.com/office/drawing/2014/main" val="234083888"/>
                        </a:ext>
                      </a:extLst>
                    </a:gridCol>
                    <a:gridCol w="1752600">
                      <a:extLst>
                        <a:ext uri="{9D8B030D-6E8A-4147-A177-3AD203B41FA5}">
                          <a16:colId xmlns:a16="http://schemas.microsoft.com/office/drawing/2014/main" val="29510914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Object</a:t>
                          </a:r>
                          <a:endParaRPr lang="en-US" dirty="0">
                            <a:solidFill>
                              <a:schemeClr val="bg1"/>
                            </a:solidFill>
                            <a:latin typeface="CMU Serif Roman" panose="02000603000000000000" pitchFamily="2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mtClean="0"/>
                                    </m:ctrlPr>
                                  </m:sSubSupPr>
                                  <m:e>
                                    <m:r>
                                      <a:rPr lang="en-US" smtClean="0"/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smtClean="0"/>
                                      <m:t>𝑒𝑠𝑐</m:t>
                                    </m:r>
                                  </m:sub>
                                  <m:sup>
                                    <m:r>
                                      <a:rPr lang="en-US" smtClean="0"/>
                                      <m:t>𝐿𝑦𝐶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  <a:latin typeface="CMU Serif Roman" panose="02000603000000000000" pitchFamily="2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mtClean="0"/>
                                    </m:ctrlPr>
                                  </m:sSubPr>
                                  <m:e>
                                    <m:r>
                                      <a:rPr lang="en-US" smtClean="0"/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smtClean="0"/>
                                      <m:t>𝐵𝐻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  <a:latin typeface="CMU Serif Roman" panose="02000603000000000000" pitchFamily="2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mtClean="0"/>
                                    </m:ctrlPr>
                                  </m:sSubPr>
                                  <m:e>
                                    <m:r>
                                      <a:rPr lang="en-US" smtClean="0"/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smtClean="0"/>
                                      <m:t>𝑏𝑜𝑙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  <a:latin typeface="CMU Serif Roman" panose="02000603000000000000" pitchFamily="2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mtClean="0"/>
                                    </m:ctrlPr>
                                  </m:sSubPr>
                                  <m:e>
                                    <m:r>
                                      <a:rPr lang="en-US" smtClean="0"/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smtClean="0"/>
                                      <m:t>𝑒𝑑𝑑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  <a:latin typeface="CMU Serif Roman" panose="02000603000000000000" pitchFamily="2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/>
                                  <m:t>𝜆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  <a:latin typeface="CMU Serif Roman" panose="02000603000000000000" pitchFamily="2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24623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u="none" kern="1200" dirty="0">
                              <a:effectLst/>
                            </a:rPr>
                            <a:t>SDSS J123622.93+621526.6</a:t>
                          </a:r>
                          <a:r>
                            <a:rPr lang="en-US" u="none" dirty="0"/>
                            <a:t> </a:t>
                          </a:r>
                          <a:endParaRPr lang="en-US" u="none" dirty="0">
                            <a:solidFill>
                              <a:schemeClr val="bg1"/>
                            </a:solidFill>
                            <a:latin typeface="CMU Serif Roman" panose="02000603000000000000" pitchFamily="2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  <a:p>
                          <a:pPr algn="ctr"/>
                          <a:r>
                            <a:rPr lang="en-US" dirty="0"/>
                            <a:t>TBD</a:t>
                          </a:r>
                          <a:endParaRPr lang="en-US" dirty="0">
                            <a:solidFill>
                              <a:schemeClr val="bg1"/>
                            </a:solidFill>
                            <a:latin typeface="CMU Serif Roman" panose="02000603000000000000" pitchFamily="2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dirty="0" smtClean="0"/>
                                  <m:t>3</m:t>
                                </m:r>
                                <m:r>
                                  <a:rPr lang="en-US" dirty="0" smtClean="0"/>
                                  <m:t>.59×</m:t>
                                </m:r>
                                <m:sSup>
                                  <m:sSupPr>
                                    <m:ctrlPr>
                                      <a:rPr lang="en-US" dirty="0" smtClean="0"/>
                                    </m:ctrlPr>
                                  </m:sSupPr>
                                  <m:e>
                                    <m:r>
                                      <a:rPr lang="en-US" dirty="0" smtClean="0"/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dirty="0" smtClean="0"/>
                                      <m:t>8</m:t>
                                    </m:r>
                                  </m:sup>
                                </m:sSup>
                                <m:r>
                                  <a:rPr lang="en-US" dirty="0" smtClean="0"/>
                                  <m:t> </m:t>
                                </m:r>
                                <m:sSub>
                                  <m:sSubPr>
                                    <m:ctrlPr>
                                      <a:rPr lang="en-US" dirty="0" smtClean="0"/>
                                    </m:ctrlPr>
                                  </m:sSubPr>
                                  <m:e>
                                    <m:r>
                                      <a:rPr lang="en-US" dirty="0" smtClean="0"/>
                                      <m:t>𝑀</m:t>
                                    </m:r>
                                  </m:e>
                                  <m:sub>
                                    <m:r>
                                      <a:rPr lang="en-US" dirty="0" smtClean="0"/>
                                      <m:t>⨀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dirty="0" smtClean="0"/>
                                <m:t>2.</m:t>
                              </m:r>
                              <m:r>
                                <a:rPr lang="en-US" dirty="0" smtClean="0"/>
                                <m:t>58×</m:t>
                              </m:r>
                              <m:sSup>
                                <m:sSupPr>
                                  <m:ctrlPr>
                                    <a:rPr lang="en-US" dirty="0" smtClean="0"/>
                                  </m:ctrlPr>
                                </m:sSupPr>
                                <m:e>
                                  <m:r>
                                    <a:rPr lang="en-US" dirty="0" smtClean="0"/>
                                    <m:t>10</m:t>
                                  </m:r>
                                </m:e>
                                <m:sup>
                                  <m:r>
                                    <a:rPr lang="en-US" dirty="0" smtClean="0"/>
                                    <m:t>45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erg/s</a:t>
                          </a:r>
                          <a:endParaRPr lang="en-US" dirty="0">
                            <a:solidFill>
                              <a:schemeClr val="bg1"/>
                            </a:solidFill>
                            <a:latin typeface="CMU Serif Roman" panose="02000603000000000000" pitchFamily="2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dirty="0" smtClean="0"/>
                                <m:t>4.</m:t>
                              </m:r>
                              <m:r>
                                <a:rPr lang="en-US" dirty="0" smtClean="0"/>
                                <m:t>52×</m:t>
                              </m:r>
                              <m:sSup>
                                <m:sSupPr>
                                  <m:ctrlPr>
                                    <a:rPr lang="en-US" dirty="0" smtClean="0"/>
                                  </m:ctrlPr>
                                </m:sSupPr>
                                <m:e>
                                  <m:r>
                                    <a:rPr lang="en-US" dirty="0" smtClean="0"/>
                                    <m:t>10</m:t>
                                  </m:r>
                                </m:e>
                                <m:sup>
                                  <m:r>
                                    <a:rPr lang="en-US" dirty="0" smtClean="0"/>
                                    <m:t>46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erg/s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mtClean="0"/>
                                  <m:t>0.057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bg1"/>
                            </a:solidFill>
                            <a:latin typeface="CMU Serif Roman" panose="02000603000000000000" pitchFamily="2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8712361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" name="Content Placeholder 9">
                <a:extLst>
                  <a:ext uri="{FF2B5EF4-FFF2-40B4-BE49-F238E27FC236}">
                    <a16:creationId xmlns:a16="http://schemas.microsoft.com/office/drawing/2014/main" id="{ABC6DF06-E119-F84F-828F-CF910E4A11B3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88001728"/>
                  </p:ext>
                </p:extLst>
              </p:nvPr>
            </p:nvGraphicFramePr>
            <p:xfrm>
              <a:off x="838200" y="2364328"/>
              <a:ext cx="10515600" cy="1329881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1752600">
                      <a:extLst>
                        <a:ext uri="{9D8B030D-6E8A-4147-A177-3AD203B41FA5}">
                          <a16:colId xmlns:a16="http://schemas.microsoft.com/office/drawing/2014/main" val="2540214312"/>
                        </a:ext>
                      </a:extLst>
                    </a:gridCol>
                    <a:gridCol w="1752600">
                      <a:extLst>
                        <a:ext uri="{9D8B030D-6E8A-4147-A177-3AD203B41FA5}">
                          <a16:colId xmlns:a16="http://schemas.microsoft.com/office/drawing/2014/main" val="1170027886"/>
                        </a:ext>
                      </a:extLst>
                    </a:gridCol>
                    <a:gridCol w="1752600">
                      <a:extLst>
                        <a:ext uri="{9D8B030D-6E8A-4147-A177-3AD203B41FA5}">
                          <a16:colId xmlns:a16="http://schemas.microsoft.com/office/drawing/2014/main" val="2121181742"/>
                        </a:ext>
                      </a:extLst>
                    </a:gridCol>
                    <a:gridCol w="1752600">
                      <a:extLst>
                        <a:ext uri="{9D8B030D-6E8A-4147-A177-3AD203B41FA5}">
                          <a16:colId xmlns:a16="http://schemas.microsoft.com/office/drawing/2014/main" val="1430877429"/>
                        </a:ext>
                      </a:extLst>
                    </a:gridCol>
                    <a:gridCol w="1752600">
                      <a:extLst>
                        <a:ext uri="{9D8B030D-6E8A-4147-A177-3AD203B41FA5}">
                          <a16:colId xmlns:a16="http://schemas.microsoft.com/office/drawing/2014/main" val="234083888"/>
                        </a:ext>
                      </a:extLst>
                    </a:gridCol>
                    <a:gridCol w="1752600">
                      <a:extLst>
                        <a:ext uri="{9D8B030D-6E8A-4147-A177-3AD203B41FA5}">
                          <a16:colId xmlns:a16="http://schemas.microsoft.com/office/drawing/2014/main" val="295109148"/>
                        </a:ext>
                      </a:extLst>
                    </a:gridCol>
                  </a:tblGrid>
                  <a:tr h="415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Object</a:t>
                          </a:r>
                          <a:endParaRPr lang="en-US" dirty="0">
                            <a:solidFill>
                              <a:schemeClr val="bg1"/>
                            </a:solidFill>
                            <a:latin typeface="CMU Serif Roman" panose="02000603000000000000" pitchFamily="2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725" t="-12121" r="-401449" b="-23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725" t="-12121" r="-301449" b="-23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725" t="-12121" r="-201449" b="-23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725" t="-12121" r="-101449" b="-23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0725" t="-12121" r="-1449" b="-23636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52462358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u="none" kern="1200" dirty="0">
                              <a:effectLst/>
                            </a:rPr>
                            <a:t>SDSS J123622.93+621526.6</a:t>
                          </a:r>
                          <a:r>
                            <a:rPr lang="en-US" u="none" dirty="0"/>
                            <a:t> </a:t>
                          </a:r>
                          <a:endParaRPr lang="en-US" u="none" dirty="0">
                            <a:solidFill>
                              <a:schemeClr val="bg1"/>
                            </a:solidFill>
                            <a:latin typeface="CMU Serif Roman" panose="02000603000000000000" pitchFamily="2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  <a:p>
                          <a:pPr algn="ctr"/>
                          <a:r>
                            <a:rPr lang="en-US" dirty="0"/>
                            <a:t>TBD</a:t>
                          </a:r>
                          <a:endParaRPr lang="en-US" dirty="0">
                            <a:solidFill>
                              <a:schemeClr val="bg1"/>
                            </a:solidFill>
                            <a:latin typeface="CMU Serif Roman" panose="02000603000000000000" pitchFamily="2" charset="0"/>
                            <a:ea typeface="CMU Serif Roman" panose="02000603000000000000" pitchFamily="2" charset="0"/>
                            <a:cs typeface="CMU Serif Roman" panose="02000603000000000000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725" t="-51389" r="-301449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0725" t="-51389" r="-201449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00725" t="-51389" r="-101449" b="-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0725" t="-51389" r="-1449" b="-8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712361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356472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7EDFB9-5FDC-2941-AA31-84CAC7D41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/>
          </a:blip>
          <a:srcRect t="26710"/>
          <a:stretch/>
        </p:blipFill>
        <p:spPr>
          <a:xfrm>
            <a:off x="0" y="13494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051B36-FA59-6D43-9FD4-D4F3850A3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94B41-D87C-4240-9EBA-BC34D7AEA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Ahn</a:t>
            </a:r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C. P., </a:t>
            </a:r>
            <a:r>
              <a:rPr lang="en-US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Alexandroff</a:t>
            </a:r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R., Allende Prieto, C., et al. 2012, </a:t>
            </a:r>
            <a:r>
              <a:rPr lang="en-US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ApJS</a:t>
            </a:r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203, 21</a:t>
            </a:r>
          </a:p>
          <a:p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Alexander, D. M., Bauer, F. E., Brandt, W. N., et al. 2003, AJ, 126, 539 </a:t>
            </a:r>
          </a:p>
          <a:p>
            <a:r>
              <a:rPr lang="en-US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Coatman</a:t>
            </a:r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L., Hewett, P. C., Banerji, M., et al. 2017, MNRAS, 465, 2120 </a:t>
            </a:r>
          </a:p>
          <a:p>
            <a:r>
              <a:rPr lang="en-US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Giavalisco</a:t>
            </a:r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M., Ferguson, H. C., </a:t>
            </a:r>
            <a:r>
              <a:rPr lang="en-US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Koekemoer</a:t>
            </a:r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A. M., et al. 2004, </a:t>
            </a:r>
            <a:r>
              <a:rPr lang="en-US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ApJL</a:t>
            </a:r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600, L93 </a:t>
            </a:r>
          </a:p>
          <a:p>
            <a:r>
              <a:rPr lang="en-US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Grogin</a:t>
            </a:r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N. A., </a:t>
            </a:r>
            <a:r>
              <a:rPr lang="en-US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Kocevski</a:t>
            </a:r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D. D., Faber, S. M., et al. 2011, </a:t>
            </a:r>
            <a:r>
              <a:rPr lang="en-US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ApJS</a:t>
            </a:r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197, 35 </a:t>
            </a:r>
          </a:p>
          <a:p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Naidu, R. P., </a:t>
            </a:r>
            <a:r>
              <a:rPr lang="en-US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Oesch</a:t>
            </a:r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P. A., Reddy, N., et al. 2017, </a:t>
            </a:r>
            <a:r>
              <a:rPr lang="en-US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ApJ</a:t>
            </a:r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847, 12 </a:t>
            </a:r>
          </a:p>
          <a:p>
            <a:r>
              <a:rPr lang="en-US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Runnoe</a:t>
            </a:r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J. C., </a:t>
            </a:r>
            <a:r>
              <a:rPr lang="en-US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Brotherton</a:t>
            </a:r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M. S., &amp; Shang, Z. 2012, MNRAS, 422, 478 </a:t>
            </a:r>
          </a:p>
          <a:p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Telfer, R. C., Zheng, W., </a:t>
            </a:r>
            <a:r>
              <a:rPr lang="en-US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Kriss</a:t>
            </a:r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G. A., &amp; </a:t>
            </a:r>
            <a:r>
              <a:rPr lang="en-US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Davidsen</a:t>
            </a:r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A. F. 2002, </a:t>
            </a:r>
            <a:r>
              <a:rPr lang="en-US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ApJ</a:t>
            </a:r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565, 773 </a:t>
            </a:r>
          </a:p>
          <a:p>
            <a:r>
              <a:rPr lang="en-US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Vestergaard</a:t>
            </a:r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M., &amp; Peterson, B. M. 2006, </a:t>
            </a:r>
            <a:r>
              <a:rPr lang="en-US" dirty="0" err="1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ApJ</a:t>
            </a:r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, 641, 689 </a:t>
            </a:r>
          </a:p>
          <a:p>
            <a:endParaRPr lang="en-US" dirty="0">
              <a:solidFill>
                <a:schemeClr val="bg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endParaRPr lang="en-US" dirty="0">
              <a:solidFill>
                <a:schemeClr val="bg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endParaRPr lang="en-US" dirty="0">
              <a:solidFill>
                <a:schemeClr val="bg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endParaRPr lang="en-US" dirty="0">
              <a:solidFill>
                <a:schemeClr val="bg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endParaRPr lang="en-US" dirty="0">
              <a:solidFill>
                <a:schemeClr val="bg1"/>
              </a:solidFill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721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FAD8121-D2B5-6149-A8BF-49A697113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/>
          </a:blip>
          <a:srcRect t="2671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B93721-1B25-EB4E-9C7D-A9F811423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2AB0F-EBBE-A04E-AAF9-E1FF64D5B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Support for this project came from the ASU/NASA Space Grant Consortium and the Space Telescope Science Institute (HST program AR-13877)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85B593-B68C-F645-9F99-57AF1B2A3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41" y="4451064"/>
            <a:ext cx="3477659" cy="21112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E16F56-A9A9-6140-BE0F-6B996BCA3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974" y="5171846"/>
            <a:ext cx="4391025" cy="13904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7E358D-84BD-7741-BBFF-3C88C22C63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00" y="4001294"/>
            <a:ext cx="25400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04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547</TotalTime>
  <Words>836</Words>
  <Application>Microsoft Macintosh PowerPoint</Application>
  <PresentationFormat>Widescreen</PresentationFormat>
  <Paragraphs>77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CMU Serif Roman</vt:lpstr>
      <vt:lpstr>Times New Roman</vt:lpstr>
      <vt:lpstr>Office Theme</vt:lpstr>
      <vt:lpstr>A Lyman Continuum-bright Quasar at Redshift z = 2.59</vt:lpstr>
      <vt:lpstr>What is a Quasar?</vt:lpstr>
      <vt:lpstr>Lyman Continuum Radiation and Reionization</vt:lpstr>
      <vt:lpstr>Target Selection &amp; Observations</vt:lpstr>
      <vt:lpstr>Lyman Continuum Escape Fraction</vt:lpstr>
      <vt:lpstr>SMBH Parameter Estimation</vt:lpstr>
      <vt:lpstr>Results and Future Work</vt:lpstr>
      <vt:lpstr>References</vt:lpstr>
      <vt:lpstr>Acknowledgements</vt:lpstr>
      <vt:lpstr>Questions?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Lyman Continuum-bright Quasar at Redshift z = 2.59</dc:title>
  <dc:creator>Cameron White (Student)</dc:creator>
  <cp:lastModifiedBy>Cameron White (Student)</cp:lastModifiedBy>
  <cp:revision>109</cp:revision>
  <dcterms:created xsi:type="dcterms:W3CDTF">2018-03-30T20:35:13Z</dcterms:created>
  <dcterms:modified xsi:type="dcterms:W3CDTF">2018-03-31T05:42:26Z</dcterms:modified>
</cp:coreProperties>
</file>